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7FECED-83AE-49FE-964F-44F47D0DA57D}" v="107" dt="2020-10-03T22:26:53.5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0327" autoAdjust="0"/>
  </p:normalViewPr>
  <p:slideViewPr>
    <p:cSldViewPr snapToGrid="0">
      <p:cViewPr varScale="1">
        <p:scale>
          <a:sx n="48" d="100"/>
          <a:sy n="48" d="100"/>
        </p:scale>
        <p:origin x="19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115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n Cox" userId="9376f276357bfffd" providerId="LiveId" clId="{D57FECED-83AE-49FE-964F-44F47D0DA57D}"/>
    <pc:docChg chg="undo custSel addSld delSld modSld modHandout">
      <pc:chgData name="Stan Cox" userId="9376f276357bfffd" providerId="LiveId" clId="{D57FECED-83AE-49FE-964F-44F47D0DA57D}" dt="2020-10-20T21:11:31.912" v="3857" actId="47"/>
      <pc:docMkLst>
        <pc:docMk/>
      </pc:docMkLst>
      <pc:sldChg chg="modNotesTx">
        <pc:chgData name="Stan Cox" userId="9376f276357bfffd" providerId="LiveId" clId="{D57FECED-83AE-49FE-964F-44F47D0DA57D}" dt="2020-10-03T21:19:42.785" v="2152" actId="2711"/>
        <pc:sldMkLst>
          <pc:docMk/>
          <pc:sldMk cId="260770898" sldId="256"/>
        </pc:sldMkLst>
      </pc:sldChg>
      <pc:sldChg chg="modSp mod modNotesTx">
        <pc:chgData name="Stan Cox" userId="9376f276357bfffd" providerId="LiveId" clId="{D57FECED-83AE-49FE-964F-44F47D0DA57D}" dt="2020-10-03T22:11:24.099" v="3854" actId="14100"/>
        <pc:sldMkLst>
          <pc:docMk/>
          <pc:sldMk cId="3192894993" sldId="257"/>
        </pc:sldMkLst>
        <pc:spChg chg="mod">
          <ac:chgData name="Stan Cox" userId="9376f276357bfffd" providerId="LiveId" clId="{D57FECED-83AE-49FE-964F-44F47D0DA57D}" dt="2020-10-03T21:58:01.841" v="3323" actId="20577"/>
          <ac:spMkLst>
            <pc:docMk/>
            <pc:sldMk cId="3192894993" sldId="257"/>
            <ac:spMk id="3" creationId="{EC526438-A38C-4B1F-9698-FFDE69DDFD8D}"/>
          </ac:spMkLst>
        </pc:spChg>
        <pc:picChg chg="mod">
          <ac:chgData name="Stan Cox" userId="9376f276357bfffd" providerId="LiveId" clId="{D57FECED-83AE-49FE-964F-44F47D0DA57D}" dt="2020-10-03T22:11:24.099" v="3854" actId="14100"/>
          <ac:picMkLst>
            <pc:docMk/>
            <pc:sldMk cId="3192894993" sldId="257"/>
            <ac:picMk id="4" creationId="{63C2EB16-BD15-45E6-915B-6866F34F66A9}"/>
          </ac:picMkLst>
        </pc:picChg>
        <pc:picChg chg="mod">
          <ac:chgData name="Stan Cox" userId="9376f276357bfffd" providerId="LiveId" clId="{D57FECED-83AE-49FE-964F-44F47D0DA57D}" dt="2020-10-03T22:11:12.307" v="3852" actId="14100"/>
          <ac:picMkLst>
            <pc:docMk/>
            <pc:sldMk cId="3192894993" sldId="257"/>
            <ac:picMk id="5" creationId="{F69BAA10-40BA-4802-9E75-3A9780E9BD89}"/>
          </ac:picMkLst>
        </pc:picChg>
      </pc:sldChg>
      <pc:sldChg chg="modNotesTx">
        <pc:chgData name="Stan Cox" userId="9376f276357bfffd" providerId="LiveId" clId="{D57FECED-83AE-49FE-964F-44F47D0DA57D}" dt="2020-10-03T22:07:40.869" v="3707" actId="113"/>
        <pc:sldMkLst>
          <pc:docMk/>
          <pc:sldMk cId="4110407314" sldId="258"/>
        </pc:sldMkLst>
      </pc:sldChg>
      <pc:sldChg chg="new del setBg">
        <pc:chgData name="Stan Cox" userId="9376f276357bfffd" providerId="LiveId" clId="{D57FECED-83AE-49FE-964F-44F47D0DA57D}" dt="2020-10-20T21:11:31.912" v="3857" actId="47"/>
        <pc:sldMkLst>
          <pc:docMk/>
          <pc:sldMk cId="2372227510" sldId="25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2C0064E-C2CE-4DA1-A5F5-B62204A1C23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8526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2000" dirty="0">
                <a:latin typeface="Chicle" panose="02000506000000020003" pitchFamily="2" charset="0"/>
              </a:rPr>
              <a:t>I Need Help!</a:t>
            </a:r>
          </a:p>
          <a:p>
            <a:r>
              <a:rPr lang="en-US" sz="1600" dirty="0"/>
              <a:t>(Acts 16:9-10)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499494-67F0-4DAB-A400-7250E2BD371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October 4, 2020 @ 11:00am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DBECC8-0344-4C98-94DD-17FDFD8D470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West Side church of Christ, Stan Cox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96AEC5-2DB4-434E-AAB3-01029999B6A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    soundteaching.org    </a:t>
            </a:r>
            <a:fld id="{A46B135B-C08A-497A-A314-FA727408A1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27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D88D7-4947-42C6-B03C-7D1B954D174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F905D-943D-424B-A029-EDCB0F0F9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011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spcAft>
                <a:spcPts val="0"/>
              </a:spcAft>
            </a:pPr>
            <a:r>
              <a:rPr lang="en-US" b="1" i="0" dirty="0">
                <a:solidFill>
                  <a:srgbClr val="000000"/>
                </a:solidFill>
                <a:effectLst/>
                <a:latin typeface="+mn-lt"/>
              </a:rPr>
              <a:t>In Acts 16, Luke describes how Paul and his traveling companions (Luke himself, Timothy and Silas) end up in Philippi.</a:t>
            </a:r>
          </a:p>
          <a:p>
            <a:pPr marL="628650" lvl="1" indent="-17145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In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+mn-lt"/>
              </a:rPr>
              <a:t>Derbe</a:t>
            </a: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 and Lystra, he met Timothy, and took him with through the area cities, strengthening the churches</a:t>
            </a:r>
          </a:p>
          <a:p>
            <a:pPr marL="628650" lvl="1" indent="-17145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God had plans for them.  This is seen in the Holy Spirit forbidding their going to Asia to preach (vs. 6)</a:t>
            </a:r>
          </a:p>
          <a:p>
            <a:pPr marL="628650" lvl="1" indent="-17145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Likewise, their efforts to go into Bithynia were thwarted by the Holy Spirit (vs. 7).</a:t>
            </a:r>
          </a:p>
          <a:p>
            <a:pPr marL="628650" lvl="1" indent="-17145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Then, Paul had a vision</a:t>
            </a:r>
          </a:p>
          <a:p>
            <a:pPr marL="0" lvl="0" indent="0" algn="l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+mn-lt"/>
              </a:rPr>
              <a:t>(Acts 16:9-10), </a:t>
            </a:r>
            <a:r>
              <a:rPr lang="en-US" b="0" i="1" dirty="0">
                <a:solidFill>
                  <a:srgbClr val="000000"/>
                </a:solidFill>
                <a:effectLst/>
                <a:latin typeface="+mn-lt"/>
              </a:rPr>
              <a:t>“</a:t>
            </a:r>
            <a:r>
              <a:rPr lang="en-US" i="1" dirty="0">
                <a:latin typeface="+mn-lt"/>
              </a:rPr>
              <a:t>And a vision appeared to Paul in the night. A man of Macedonia stood and pleaded with him, saying, “Come over to Macedonia and help us.”</a:t>
            </a:r>
            <a:r>
              <a:rPr lang="en-US" i="1" baseline="30000" dirty="0">
                <a:latin typeface="+mn-lt"/>
              </a:rPr>
              <a:t> 10</a:t>
            </a:r>
            <a:r>
              <a:rPr lang="en-US" i="1" dirty="0">
                <a:latin typeface="+mn-lt"/>
              </a:rPr>
              <a:t> Now after he had seen the vision, immediately we sought to go to Macedonia, concluding that the Lord had called us to preach the gospel to them.”</a:t>
            </a:r>
          </a:p>
          <a:p>
            <a:pPr marL="628650" lvl="1" indent="-17145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In response to the vision, Paul and his companions left Troas, eventually coming to Philippi of Macedonia.</a:t>
            </a:r>
          </a:p>
          <a:p>
            <a:pPr marL="628650" lvl="1" indent="-17145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The chapter records the conversion of Lydia and her household, the jailing of Paul and Silas, and their preaching to the Jailor and his household</a:t>
            </a:r>
          </a:p>
          <a:p>
            <a:pPr marL="628650" lvl="1" indent="-17145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A strong church was established there which supported Paul while he was later imprisoned in Rome (cf. Phil. 1)</a:t>
            </a:r>
          </a:p>
          <a:p>
            <a:pPr marL="0" lvl="0" indent="0" algn="l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+mn-lt"/>
              </a:rPr>
              <a:t>Consider the words of the vision.  The man of Macedonia pleaded with Paul, </a:t>
            </a:r>
            <a:r>
              <a:rPr lang="en-US" b="1" i="1" dirty="0">
                <a:solidFill>
                  <a:srgbClr val="000000"/>
                </a:solidFill>
                <a:effectLst/>
                <a:latin typeface="+mn-lt"/>
              </a:rPr>
              <a:t>“Come over to Macedonia and help us!”</a:t>
            </a:r>
          </a:p>
          <a:p>
            <a:pPr marL="628650" lvl="1" indent="-17145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The willingness to ask for help is commendable.  Especially for spiritual help.</a:t>
            </a:r>
          </a:p>
          <a:p>
            <a:pPr marL="628650" lvl="1" indent="-17145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(Remember the Ethiopian Eunuch in Acts 8)</a:t>
            </a:r>
          </a:p>
          <a:p>
            <a:pPr marL="0" lvl="0" indent="0" algn="l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+mn-lt"/>
              </a:rPr>
              <a:t>(Acts 8:30-31), </a:t>
            </a:r>
            <a:r>
              <a:rPr lang="en-US" b="0" i="1" dirty="0">
                <a:solidFill>
                  <a:srgbClr val="000000"/>
                </a:solidFill>
                <a:effectLst/>
                <a:latin typeface="+mn-lt"/>
              </a:rPr>
              <a:t>“</a:t>
            </a:r>
            <a:r>
              <a:rPr lang="en-US" i="1" dirty="0">
                <a:latin typeface="+mn-lt"/>
              </a:rPr>
              <a:t>So Philip ran to him, and heard him reading the prophet Isaiah, and said, “Do you understand what you are reading?” </a:t>
            </a:r>
            <a:r>
              <a:rPr lang="en-US" i="1" baseline="30000" dirty="0">
                <a:latin typeface="+mn-lt"/>
              </a:rPr>
              <a:t>31</a:t>
            </a:r>
            <a:r>
              <a:rPr lang="en-US" i="1" dirty="0">
                <a:latin typeface="+mn-lt"/>
              </a:rPr>
              <a:t> And he said, “How can I, unless someone guides me?” And he asked Philip to come up and sit with him.”</a:t>
            </a:r>
          </a:p>
          <a:p>
            <a:pPr marL="628650" lvl="1" indent="-17145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Our example calls to our attention how the gospel of our Lord is needed throughout the world!</a:t>
            </a:r>
          </a:p>
          <a:p>
            <a:pPr marL="628650" lvl="1" indent="-17145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It also reminds us that we need to be able to admit our need for spiritual help, just like the Eunuch!</a:t>
            </a:r>
          </a:p>
          <a:p>
            <a:pPr marL="0" lvl="0" indent="0" algn="l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+mn-lt"/>
              </a:rPr>
              <a:t>A number of factors can and do impede our willingness and our ability to ask for spiritual help in our lives</a:t>
            </a:r>
          </a:p>
          <a:p>
            <a:pPr marL="628650" lvl="1" indent="-17145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These barriers need to be identified and removed so that we can take advantage of Our Lord’s help</a:t>
            </a:r>
          </a:p>
          <a:p>
            <a:pPr marL="0" lvl="0" indent="0" algn="l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+mn-lt"/>
              </a:rPr>
              <a:t>(Hebrews 4:14-16), </a:t>
            </a:r>
            <a:r>
              <a:rPr lang="en-US" b="0" i="1" dirty="0">
                <a:solidFill>
                  <a:srgbClr val="000000"/>
                </a:solidFill>
                <a:effectLst/>
                <a:latin typeface="+mn-lt"/>
              </a:rPr>
              <a:t>“</a:t>
            </a:r>
            <a:r>
              <a:rPr lang="en-US" b="0" i="1" dirty="0">
                <a:latin typeface="+mn-lt"/>
              </a:rPr>
              <a:t>Seeing then that we have a great High Priest who has passed through the heavens, Jesus the Son of God, let us hold fast our confession.</a:t>
            </a:r>
            <a:r>
              <a:rPr lang="en-US" b="0" i="1" baseline="30000" dirty="0">
                <a:latin typeface="+mn-lt"/>
              </a:rPr>
              <a:t> 15</a:t>
            </a:r>
            <a:r>
              <a:rPr lang="en-US" b="0" i="1" dirty="0">
                <a:latin typeface="+mn-lt"/>
              </a:rPr>
              <a:t> For we do not have a High Priest who cannot sympathize with our weaknesses, but was in all points tempted as we are, yet without sin.</a:t>
            </a:r>
            <a:r>
              <a:rPr lang="en-US" b="0" i="1" baseline="30000" dirty="0">
                <a:latin typeface="+mn-lt"/>
              </a:rPr>
              <a:t> 16</a:t>
            </a:r>
            <a:r>
              <a:rPr lang="en-US" b="0" i="1" dirty="0">
                <a:latin typeface="+mn-lt"/>
              </a:rPr>
              <a:t> Let us therefore come boldly to the throne of grace, that we may obtain mercy and find grace to help in time of need.”</a:t>
            </a:r>
          </a:p>
          <a:p>
            <a:pPr marL="0" lvl="0" indent="0" algn="l">
              <a:spcAft>
                <a:spcPts val="0"/>
              </a:spcAft>
              <a:buFont typeface="Arial" panose="020B0604020202020204" pitchFamily="34" charset="0"/>
              <a:buNone/>
            </a:pPr>
            <a:endParaRPr lang="en-US" b="0" i="1" dirty="0">
              <a:solidFill>
                <a:srgbClr val="000000"/>
              </a:solidFill>
              <a:effectLst/>
              <a:latin typeface="+mn-lt"/>
            </a:endParaRPr>
          </a:p>
          <a:p>
            <a:pPr marL="0" lvl="0" indent="0" algn="l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+mn-lt"/>
              </a:rPr>
              <a:t>Let’s discuss three barriers that may be present in any one of us, preventing us from receiving God’s help.</a:t>
            </a:r>
          </a:p>
          <a:p>
            <a:pPr algn="l">
              <a:spcAft>
                <a:spcPts val="0"/>
              </a:spcAft>
            </a:pPr>
            <a:endParaRPr lang="en-US" b="0" i="0" dirty="0">
              <a:solidFill>
                <a:srgbClr val="000000"/>
              </a:solidFill>
              <a:effectLst/>
              <a:latin typeface="+mn-lt"/>
            </a:endParaRPr>
          </a:p>
          <a:p>
            <a:pPr algn="r">
              <a:spcAft>
                <a:spcPts val="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Taken from an article by Joe R. Price</a:t>
            </a:r>
          </a:p>
          <a:p>
            <a:pPr algn="r">
              <a:spcAft>
                <a:spcPts val="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The Spirit’s Sword (2/3/19)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5F905D-943D-424B-A029-EDCB0F0F95B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41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b="1" i="0" cap="small" baseline="0" dirty="0">
                <a:solidFill>
                  <a:srgbClr val="000000"/>
                </a:solidFill>
                <a:effectLst/>
                <a:latin typeface="Cambria, serif"/>
              </a:rPr>
              <a:t>Pride </a:t>
            </a:r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Cambria, serif"/>
              </a:rPr>
              <a:t>Let’s face it. Many of us have a hard time asking for spiritual help, even when we desperately need it. 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Cambria, serif"/>
              </a:rPr>
              <a:t>Pride can blind us from seeing our need for </a:t>
            </a:r>
            <a:r>
              <a:rPr lang="en-US" b="0" i="0" u="sng" dirty="0">
                <a:solidFill>
                  <a:srgbClr val="000000"/>
                </a:solidFill>
                <a:effectLst/>
                <a:latin typeface="Cambria, serif"/>
              </a:rPr>
              <a:t>biblical guidance</a:t>
            </a:r>
            <a:r>
              <a:rPr lang="en-US" b="0" i="0" dirty="0">
                <a:solidFill>
                  <a:srgbClr val="000000"/>
                </a:solidFill>
                <a:effectLst/>
                <a:latin typeface="Cambria, serif"/>
              </a:rPr>
              <a:t> and </a:t>
            </a:r>
            <a:r>
              <a:rPr lang="en-US" b="0" i="0" u="sng" dirty="0">
                <a:solidFill>
                  <a:srgbClr val="000000"/>
                </a:solidFill>
                <a:effectLst/>
                <a:latin typeface="Cambria, serif"/>
              </a:rPr>
              <a:t>spiritual encouragement</a:t>
            </a:r>
            <a:r>
              <a:rPr lang="en-US" b="0" i="0" dirty="0">
                <a:solidFill>
                  <a:srgbClr val="000000"/>
                </a:solidFill>
                <a:effectLst/>
                <a:latin typeface="Cambria, serif"/>
              </a:rPr>
              <a:t>. 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Cambria, serif"/>
              </a:rPr>
              <a:t>Pride can disguise itself as “</a:t>
            </a:r>
            <a:r>
              <a:rPr lang="en-US" b="0" i="0" u="sng" dirty="0">
                <a:solidFill>
                  <a:srgbClr val="000000"/>
                </a:solidFill>
                <a:effectLst/>
                <a:latin typeface="Cambria, serif"/>
              </a:rPr>
              <a:t>self-reliance</a:t>
            </a:r>
            <a:r>
              <a:rPr lang="en-US" b="0" i="0" dirty="0">
                <a:solidFill>
                  <a:srgbClr val="000000"/>
                </a:solidFill>
                <a:effectLst/>
                <a:latin typeface="Cambria, serif"/>
              </a:rPr>
              <a:t>.” 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Cambria, serif"/>
              </a:rPr>
              <a:t>It can convince me to say, “I’m doing fine,” when in fact, </a:t>
            </a:r>
            <a:r>
              <a:rPr lang="en-US" b="0" i="0" u="sng" dirty="0">
                <a:solidFill>
                  <a:srgbClr val="000000"/>
                </a:solidFill>
                <a:effectLst/>
                <a:latin typeface="Cambria, serif"/>
              </a:rPr>
              <a:t>I am not</a:t>
            </a:r>
            <a:r>
              <a:rPr lang="en-US" b="0" i="0" dirty="0">
                <a:solidFill>
                  <a:srgbClr val="000000"/>
                </a:solidFill>
                <a:effectLst/>
                <a:latin typeface="Cambria, serif"/>
              </a:rPr>
              <a:t> doing fine. </a:t>
            </a:r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Cambria, serif"/>
              </a:rPr>
              <a:t>Pride is over-confidence in ourselves. 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Cambria, serif"/>
              </a:rPr>
              <a:t>It is unwilling to admit sin, faults and struggles. </a:t>
            </a:r>
          </a:p>
          <a:p>
            <a:pPr marL="0" lvl="0" indent="0" algn="l">
              <a:buFont typeface="Arial" panose="020B0604020202020204" pitchFamily="34" charset="0"/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Cambria, serif"/>
              </a:rPr>
              <a:t>(Proverbs 16:18), </a:t>
            </a:r>
            <a:r>
              <a:rPr lang="en-US" b="0" i="1" dirty="0">
                <a:solidFill>
                  <a:srgbClr val="000000"/>
                </a:solidFill>
                <a:effectLst/>
                <a:latin typeface="Cambria, serif"/>
              </a:rPr>
              <a:t>“</a:t>
            </a:r>
            <a:r>
              <a:rPr lang="en-US" i="1" dirty="0"/>
              <a:t>Pride goes before destruction, and a haughty spirit before a fall.”</a:t>
            </a:r>
            <a:endParaRPr lang="en-US" b="0" i="1" dirty="0">
              <a:solidFill>
                <a:srgbClr val="000000"/>
              </a:solidFill>
              <a:effectLst/>
              <a:latin typeface="Cambria, serif"/>
            </a:endParaRPr>
          </a:p>
          <a:p>
            <a:pPr marL="1085850" lvl="2" indent="-1714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Cambria, serif"/>
              </a:rPr>
              <a:t>Isn’t it wise to remove pride from our hearts to avoid the fall?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Cambria, serif"/>
              </a:rPr>
              <a:t>Arrogant confidence refuses spiritual help, while humility prepares us to accept the help we need to overcome sin.</a:t>
            </a:r>
          </a:p>
          <a:p>
            <a:pPr marL="0" lvl="0" indent="0" algn="l">
              <a:buFont typeface="Arial" panose="020B0604020202020204" pitchFamily="34" charset="0"/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Cambria, serif"/>
              </a:rPr>
              <a:t>(Proverbs 18:12), </a:t>
            </a:r>
            <a:r>
              <a:rPr lang="en-US" b="0" i="1" dirty="0">
                <a:solidFill>
                  <a:srgbClr val="000000"/>
                </a:solidFill>
                <a:effectLst/>
                <a:latin typeface="Cambria, serif"/>
              </a:rPr>
              <a:t>“</a:t>
            </a:r>
            <a:r>
              <a:rPr lang="en-US" i="1" dirty="0"/>
              <a:t>Before destruction the heart of a man is haughty, and before honor is humility.”</a:t>
            </a:r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Cambria, serif"/>
              </a:rPr>
              <a:t>The example of the Ethiopian is appropriate here.</a:t>
            </a:r>
          </a:p>
          <a:p>
            <a:pPr marL="1085850" lvl="2" indent="-1714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Cambria, serif"/>
              </a:rPr>
              <a:t>He was not ashamed to say he needed help understanding the Scriptures, </a:t>
            </a:r>
            <a:r>
              <a:rPr lang="en-US" b="1" i="0" dirty="0">
                <a:solidFill>
                  <a:srgbClr val="000000"/>
                </a:solidFill>
                <a:effectLst/>
                <a:latin typeface="Cambria, serif"/>
              </a:rPr>
              <a:t>and we shouldn’t be either!</a:t>
            </a:r>
          </a:p>
          <a:p>
            <a:pPr marL="1085850" lvl="2" indent="-1714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Cambria, serif"/>
              </a:rPr>
              <a:t>Imagine the joy of the man as a result of Philip preaching Jesus unto him</a:t>
            </a:r>
          </a:p>
          <a:p>
            <a:pPr marL="0" lvl="0" indent="0" algn="l">
              <a:buFont typeface="Arial" panose="020B0604020202020204" pitchFamily="34" charset="0"/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Cambria, serif"/>
              </a:rPr>
              <a:t>(Acts 8:36-39), </a:t>
            </a:r>
            <a:r>
              <a:rPr lang="en-US" b="0" i="1" dirty="0">
                <a:solidFill>
                  <a:srgbClr val="000000"/>
                </a:solidFill>
                <a:effectLst/>
                <a:latin typeface="Cambria, serif"/>
              </a:rPr>
              <a:t>“</a:t>
            </a:r>
            <a:r>
              <a:rPr lang="en-US" i="1" dirty="0"/>
              <a:t>Now as they went down the road, they came to some water. And the eunuch said, “See, here is water. What hinders me from being baptized?” </a:t>
            </a:r>
            <a:r>
              <a:rPr lang="en-US" i="1" baseline="30000" dirty="0"/>
              <a:t>37</a:t>
            </a:r>
            <a:r>
              <a:rPr lang="en-US" i="1" dirty="0"/>
              <a:t> Then Philip said, “If you believe with all your heart, you may.” And he answered and said, “I believe that Jesus Christ is the Son of God.” </a:t>
            </a:r>
            <a:r>
              <a:rPr lang="en-US" i="1" baseline="30000" dirty="0"/>
              <a:t>38</a:t>
            </a:r>
            <a:r>
              <a:rPr lang="en-US" i="1" dirty="0"/>
              <a:t> So he commanded the chariot to stand still. And both Philip and the eunuch went down into the water, and he baptized him.</a:t>
            </a:r>
            <a:r>
              <a:rPr lang="en-US" i="1" baseline="30000" dirty="0"/>
              <a:t> 39</a:t>
            </a:r>
            <a:r>
              <a:rPr lang="en-US" i="1" dirty="0"/>
              <a:t> Now when they came up out of the water, the Spirit of the Lord caught Philip away, so that the eunuch saw him no more; and he went on his way rejoicing.</a:t>
            </a:r>
            <a:r>
              <a:rPr lang="en-US" i="1" baseline="30000" dirty="0"/>
              <a:t>”</a:t>
            </a:r>
          </a:p>
          <a:p>
            <a:pPr marL="0" lvl="0" indent="0" algn="l">
              <a:buFont typeface="Arial" panose="020B0604020202020204" pitchFamily="34" charset="0"/>
              <a:buNone/>
            </a:pPr>
            <a:endParaRPr lang="en-US" b="0" i="1" baseline="30000" dirty="0">
              <a:solidFill>
                <a:srgbClr val="000000"/>
              </a:solidFill>
              <a:effectLst/>
              <a:latin typeface="Cambria, serif"/>
            </a:endParaRPr>
          </a:p>
          <a:p>
            <a:pPr marL="0" lvl="0" indent="0" algn="l">
              <a:buFont typeface="Arial" panose="020B0604020202020204" pitchFamily="34" charset="0"/>
              <a:buNone/>
            </a:pPr>
            <a:endParaRPr lang="en-US" b="0" i="1" dirty="0">
              <a:solidFill>
                <a:srgbClr val="000000"/>
              </a:solidFill>
              <a:effectLst/>
              <a:latin typeface="Cambria, serif"/>
            </a:endParaRPr>
          </a:p>
          <a:p>
            <a:pPr algn="l"/>
            <a:r>
              <a:rPr lang="en-US" b="1" i="0" cap="small" baseline="0" dirty="0">
                <a:solidFill>
                  <a:srgbClr val="000000"/>
                </a:solidFill>
                <a:effectLst/>
                <a:latin typeface="Cambria, serif"/>
              </a:rPr>
              <a:t>Uncertainty</a:t>
            </a:r>
            <a:r>
              <a:rPr lang="en-US" b="1" i="0" dirty="0">
                <a:solidFill>
                  <a:srgbClr val="000000"/>
                </a:solidFill>
                <a:effectLst/>
                <a:latin typeface="Cambria, serif"/>
              </a:rPr>
              <a:t> [CLICK]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Cambria, serif"/>
              </a:rPr>
              <a:t>It may be that we are uncertain about who to ask for help. 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Cambria, serif"/>
              </a:rPr>
              <a:t>Scripture clears that up for us.  The spiritually mature are the ones to whom we should turn </a:t>
            </a:r>
          </a:p>
          <a:p>
            <a:pPr marL="0" lvl="0" indent="0" algn="l">
              <a:buFont typeface="Arial" panose="020B0604020202020204" pitchFamily="34" charset="0"/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Cambria, serif"/>
              </a:rPr>
              <a:t>(Galatians 6:1-2), </a:t>
            </a:r>
            <a:r>
              <a:rPr lang="en-US" b="0" i="1" dirty="0">
                <a:solidFill>
                  <a:srgbClr val="000000"/>
                </a:solidFill>
                <a:effectLst/>
                <a:latin typeface="Cambria, serif"/>
              </a:rPr>
              <a:t>“</a:t>
            </a:r>
            <a:r>
              <a:rPr lang="en-US" i="1" dirty="0"/>
              <a:t>Brethren, if a man is overtaken in any trespass, you who are spiritual restore such a one in a spirit of gentleness, considering yourself lest you also be tempted.</a:t>
            </a:r>
            <a:r>
              <a:rPr lang="en-US" i="1" baseline="30000" dirty="0"/>
              <a:t> 2</a:t>
            </a:r>
            <a:r>
              <a:rPr lang="en-US" i="1" dirty="0"/>
              <a:t> Bear one another's burdens, and so fulfill the law of Christ.”</a:t>
            </a:r>
            <a:endParaRPr lang="en-US" b="0" i="1" dirty="0">
              <a:solidFill>
                <a:srgbClr val="000000"/>
              </a:solidFill>
              <a:effectLst/>
              <a:latin typeface="Cambria, serif"/>
            </a:endParaRPr>
          </a:p>
          <a:p>
            <a:pPr marL="1085850" lvl="2" indent="-1714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Cambria, serif"/>
              </a:rPr>
              <a:t>The elders, or a good person of faith like Barnabas and Timothy </a:t>
            </a:r>
          </a:p>
          <a:p>
            <a:pPr marL="0" lvl="0" indent="0" algn="l">
              <a:buFont typeface="Arial" panose="020B0604020202020204" pitchFamily="34" charset="0"/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Cambria, serif"/>
              </a:rPr>
              <a:t>(Acts 11:22-24), </a:t>
            </a:r>
            <a:r>
              <a:rPr lang="en-US" b="0" i="1" dirty="0">
                <a:solidFill>
                  <a:srgbClr val="000000"/>
                </a:solidFill>
                <a:effectLst/>
                <a:latin typeface="Cambria, serif"/>
              </a:rPr>
              <a:t>“</a:t>
            </a:r>
            <a:r>
              <a:rPr lang="en-US" i="1" dirty="0"/>
              <a:t>Then news of these things came to the ears of the church in Jerusalem, and they sent out Barnabas to go as far as Antioch.</a:t>
            </a:r>
            <a:r>
              <a:rPr lang="en-US" i="1" baseline="30000" dirty="0"/>
              <a:t> 23</a:t>
            </a:r>
            <a:r>
              <a:rPr lang="en-US" i="1" dirty="0"/>
              <a:t> When he came and had seen the grace of God, he was glad, and encouraged them all that with purpose of heart they should continue with the Lord.</a:t>
            </a:r>
            <a:r>
              <a:rPr lang="en-US" i="1" baseline="30000" dirty="0"/>
              <a:t> 24</a:t>
            </a:r>
            <a:r>
              <a:rPr lang="en-US" i="1" dirty="0"/>
              <a:t> For he was a good man, full of the Holy Spirit and of faith. And a great many people were added to the Lord.”</a:t>
            </a:r>
            <a:endParaRPr lang="en-US" b="0" i="1" dirty="0">
              <a:solidFill>
                <a:srgbClr val="000000"/>
              </a:solidFill>
              <a:effectLst/>
              <a:latin typeface="Cambria, serif"/>
            </a:endParaRPr>
          </a:p>
          <a:p>
            <a:pPr marL="0" lvl="0" indent="0" algn="l">
              <a:buFont typeface="Arial" panose="020B0604020202020204" pitchFamily="34" charset="0"/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Cambria, serif"/>
              </a:rPr>
              <a:t>(Philippians 2:19-21), </a:t>
            </a:r>
            <a:r>
              <a:rPr lang="en-US" b="0" i="1" dirty="0">
                <a:solidFill>
                  <a:srgbClr val="000000"/>
                </a:solidFill>
                <a:effectLst/>
                <a:latin typeface="Cambria, serif"/>
              </a:rPr>
              <a:t>“</a:t>
            </a:r>
            <a:r>
              <a:rPr lang="en-US" i="1" dirty="0"/>
              <a:t>But I trust in the Lord Jesus to send Timothy to you shortly, that I also may be encouraged when I know your state.</a:t>
            </a:r>
            <a:r>
              <a:rPr lang="en-US" i="1" baseline="30000" dirty="0"/>
              <a:t> 20</a:t>
            </a:r>
            <a:r>
              <a:rPr lang="en-US" i="1" dirty="0"/>
              <a:t> For I have no one like-minded, who will sincerely care for your state.</a:t>
            </a:r>
            <a:r>
              <a:rPr lang="en-US" i="1" baseline="30000" dirty="0"/>
              <a:t> 21</a:t>
            </a:r>
            <a:r>
              <a:rPr lang="en-US" i="1" dirty="0"/>
              <a:t> For all seek their own, not the things which are of Christ Jesus.”</a:t>
            </a:r>
            <a:endParaRPr lang="en-US" b="0" i="1" dirty="0">
              <a:solidFill>
                <a:srgbClr val="000000"/>
              </a:solidFill>
              <a:effectLst/>
              <a:latin typeface="Cambria, serif"/>
            </a:endParaRPr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Cambria, serif"/>
              </a:rPr>
              <a:t>We certainly will not find solid spiritual exhortation from the unspiritual people of the world</a:t>
            </a:r>
          </a:p>
          <a:p>
            <a:pPr marL="0" lvl="0" indent="0" algn="l">
              <a:buFont typeface="Arial" panose="020B0604020202020204" pitchFamily="34" charset="0"/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Cambria, serif"/>
              </a:rPr>
              <a:t>(1 Corinthians 1:18), </a:t>
            </a:r>
            <a:r>
              <a:rPr lang="en-US" b="0" i="1" dirty="0">
                <a:solidFill>
                  <a:srgbClr val="000000"/>
                </a:solidFill>
                <a:effectLst/>
                <a:latin typeface="Cambria, serif"/>
              </a:rPr>
              <a:t>“</a:t>
            </a:r>
            <a:r>
              <a:rPr lang="en-US" i="1" dirty="0"/>
              <a:t>For the message of the cross is foolishness to those who are perishing, but to us who are being saved it is the power of God.”</a:t>
            </a:r>
            <a:endParaRPr lang="en-US" b="0" i="1" dirty="0">
              <a:solidFill>
                <a:srgbClr val="000000"/>
              </a:solidFill>
              <a:effectLst/>
              <a:latin typeface="Cambria, serif"/>
            </a:endParaRP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Cambria, serif"/>
              </a:rPr>
              <a:t>You may not even know you need to be “pulled out of the fire,” but the mature Christian will do that </a:t>
            </a:r>
          </a:p>
          <a:p>
            <a:pPr marL="0" lvl="0" indent="0" algn="l">
              <a:buFont typeface="Arial" panose="020B0604020202020204" pitchFamily="34" charset="0"/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Cambria, serif"/>
              </a:rPr>
              <a:t>(Jude 20-23), </a:t>
            </a:r>
            <a:r>
              <a:rPr lang="en-US" b="0" i="1" dirty="0">
                <a:solidFill>
                  <a:srgbClr val="000000"/>
                </a:solidFill>
                <a:effectLst/>
                <a:latin typeface="Cambria, serif"/>
              </a:rPr>
              <a:t>“</a:t>
            </a:r>
            <a:r>
              <a:rPr lang="en-US" i="1" dirty="0"/>
              <a:t>But you, beloved, building yourselves up on your most holy faith, praying in the Holy Spirit,</a:t>
            </a:r>
            <a:r>
              <a:rPr lang="en-US" i="1" baseline="30000" dirty="0"/>
              <a:t> 21</a:t>
            </a:r>
            <a:r>
              <a:rPr lang="en-US" i="1" dirty="0"/>
              <a:t> keep yourselves in the love of God, looking for the mercy of our Lord Jesus Christ unto eternal life. </a:t>
            </a:r>
            <a:r>
              <a:rPr lang="en-US" i="1" baseline="30000" dirty="0"/>
              <a:t>22</a:t>
            </a:r>
            <a:r>
              <a:rPr lang="en-US" i="1" dirty="0"/>
              <a:t> And on some have compassion, making a distinction;</a:t>
            </a:r>
            <a:r>
              <a:rPr lang="en-US" i="1" baseline="30000" dirty="0"/>
              <a:t> 23</a:t>
            </a:r>
            <a:r>
              <a:rPr lang="en-US" i="1" dirty="0"/>
              <a:t> but others save with fear, pulling them out of the fire, hating even the garment defiled by the flesh.”</a:t>
            </a:r>
            <a:endParaRPr lang="en-US" b="0" i="1" dirty="0">
              <a:solidFill>
                <a:srgbClr val="000000"/>
              </a:solidFill>
              <a:effectLst/>
              <a:latin typeface="Cambria, serif"/>
            </a:endParaRP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Cambria, serif"/>
              </a:rPr>
              <a:t>They are ready to help you in your time of need.</a:t>
            </a:r>
            <a:endParaRPr lang="en-US" b="0" i="0" dirty="0">
              <a:solidFill>
                <a:srgbClr val="000000"/>
              </a:solidFill>
              <a:effectLst/>
              <a:latin typeface="Cambria" panose="02040503050406030204" pitchFamily="18" charset="0"/>
            </a:endParaRPr>
          </a:p>
          <a:p>
            <a:pPr algn="l"/>
            <a:endParaRPr lang="en-US" b="0" i="1" dirty="0">
              <a:solidFill>
                <a:srgbClr val="000000"/>
              </a:solidFill>
              <a:effectLst/>
              <a:latin typeface="Cambria, serif"/>
            </a:endParaRPr>
          </a:p>
          <a:p>
            <a:pPr algn="l"/>
            <a:r>
              <a:rPr lang="en-US" b="1" i="0" cap="small" baseline="0" dirty="0">
                <a:solidFill>
                  <a:srgbClr val="000000"/>
                </a:solidFill>
                <a:effectLst/>
                <a:latin typeface="Cambria, serif"/>
              </a:rPr>
              <a:t>A Lack of Faith </a:t>
            </a:r>
            <a:r>
              <a:rPr lang="en-US" b="1" i="0" dirty="0">
                <a:solidFill>
                  <a:srgbClr val="000000"/>
                </a:solidFill>
                <a:effectLst/>
                <a:latin typeface="Cambria, serif"/>
              </a:rPr>
              <a:t>[CLICK]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Cambria, serif"/>
              </a:rPr>
              <a:t>This lesson is taught well in Mark’s recounting of the healing of a boy who had a mute spirit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Cambria, serif"/>
              </a:rPr>
              <a:t>(Mark 9:14-27), </a:t>
            </a:r>
            <a:r>
              <a:rPr lang="en-US" b="0" i="1" dirty="0">
                <a:solidFill>
                  <a:srgbClr val="000000"/>
                </a:solidFill>
                <a:effectLst/>
                <a:latin typeface="Cambria, serif"/>
              </a:rPr>
              <a:t>“</a:t>
            </a:r>
            <a:r>
              <a:rPr lang="en-US" i="1" dirty="0"/>
              <a:t>And when He came to the disciples, He saw a great multitude around them, and scribes disputing with them.</a:t>
            </a:r>
            <a:r>
              <a:rPr lang="en-US" i="1" baseline="30000" dirty="0"/>
              <a:t> 15</a:t>
            </a:r>
            <a:r>
              <a:rPr lang="en-US" i="1" dirty="0"/>
              <a:t> Immediately, when they saw Him, all the people were greatly amazed, and running to Him, greeted Him.</a:t>
            </a:r>
            <a:r>
              <a:rPr lang="en-US" i="1" baseline="30000" dirty="0"/>
              <a:t> 16</a:t>
            </a:r>
            <a:r>
              <a:rPr lang="en-US" i="1" dirty="0"/>
              <a:t> And He asked the scribes, “What are you discussing with them?” </a:t>
            </a:r>
            <a:r>
              <a:rPr lang="en-US" i="1" baseline="30000" dirty="0"/>
              <a:t>17</a:t>
            </a:r>
            <a:r>
              <a:rPr lang="en-US" i="1" dirty="0"/>
              <a:t> Then one of the crowd answered and said, “Teacher, I brought You my son, who has a mute spirit.</a:t>
            </a:r>
            <a:r>
              <a:rPr lang="en-US" i="1" baseline="30000" dirty="0"/>
              <a:t> 18</a:t>
            </a:r>
            <a:r>
              <a:rPr lang="en-US" i="1" dirty="0"/>
              <a:t> And wherever it seizes him, it throws him down; he foams at the mouth, gnashes his teeth, and becomes rigid. So I spoke to Your disciples, that they should cast it out, but they could not.” </a:t>
            </a:r>
            <a:r>
              <a:rPr lang="en-US" i="1" baseline="30000" dirty="0"/>
              <a:t>19</a:t>
            </a:r>
            <a:r>
              <a:rPr lang="en-US" i="1" dirty="0"/>
              <a:t> He answered him and said, “O faithless generation, how long shall I be with you? How long shall I bear with you? Bring him to Me.”</a:t>
            </a:r>
            <a:r>
              <a:rPr lang="en-US" i="1" baseline="30000" dirty="0"/>
              <a:t> 20</a:t>
            </a:r>
            <a:r>
              <a:rPr lang="en-US" i="1" dirty="0"/>
              <a:t> Then they brought him to Him. And when he saw Him, immediately the spirit convulsed him, and he fell on the ground and wallowed, foaming at the mouth. </a:t>
            </a:r>
            <a:r>
              <a:rPr lang="en-US" i="1" baseline="30000" dirty="0"/>
              <a:t>21</a:t>
            </a:r>
            <a:r>
              <a:rPr lang="en-US" i="1" dirty="0"/>
              <a:t> So He asked his father, “How long has this been happening to him?” And he said, “From childhood.</a:t>
            </a:r>
            <a:r>
              <a:rPr lang="en-US" i="1" baseline="30000" dirty="0"/>
              <a:t> 22</a:t>
            </a:r>
            <a:r>
              <a:rPr lang="en-US" i="1" dirty="0"/>
              <a:t> And often he has thrown him both into the fire and into the water to destroy him. </a:t>
            </a:r>
            <a:r>
              <a:rPr lang="en-US" i="1" u="sng" dirty="0"/>
              <a:t>But if You can do anything, have compassion on us and help us</a:t>
            </a:r>
            <a:r>
              <a:rPr lang="en-US" i="1" dirty="0"/>
              <a:t>.” </a:t>
            </a:r>
            <a:r>
              <a:rPr lang="en-US" i="1" baseline="30000" dirty="0"/>
              <a:t>23</a:t>
            </a:r>
            <a:r>
              <a:rPr lang="en-US" i="1" dirty="0"/>
              <a:t> </a:t>
            </a:r>
            <a:r>
              <a:rPr lang="en-US" i="1" u="sng" dirty="0"/>
              <a:t>Jesus said to him, “If you can believe, all things are possible to him who believes</a:t>
            </a:r>
            <a:r>
              <a:rPr lang="en-US" i="1" dirty="0"/>
              <a:t>.” </a:t>
            </a:r>
            <a:r>
              <a:rPr lang="en-US" i="1" baseline="30000" dirty="0"/>
              <a:t>24</a:t>
            </a:r>
            <a:r>
              <a:rPr lang="en-US" i="1" dirty="0"/>
              <a:t> Immediately the father of the child cried out and said with tears, “</a:t>
            </a:r>
            <a:r>
              <a:rPr lang="en-US" i="1" u="sng" dirty="0"/>
              <a:t>Lord, I believe; help my unbelief</a:t>
            </a:r>
            <a:r>
              <a:rPr lang="en-US" i="1" dirty="0"/>
              <a:t>!” </a:t>
            </a:r>
            <a:r>
              <a:rPr lang="en-US" i="1" baseline="30000" dirty="0"/>
              <a:t>25</a:t>
            </a:r>
            <a:r>
              <a:rPr lang="en-US" i="1" dirty="0"/>
              <a:t> When Jesus saw that the people came running together, He rebuked the unclean spirit, saying to it, “Deaf and dumb spirit, I command you, come out of him and enter him no more!”</a:t>
            </a:r>
            <a:r>
              <a:rPr lang="en-US" i="1" baseline="30000" dirty="0"/>
              <a:t> 26</a:t>
            </a:r>
            <a:r>
              <a:rPr lang="en-US" i="1" dirty="0"/>
              <a:t> Then the spirit cried out, convulsed him greatly, and came out of him. And he became as one dead, so that many said, “He is dead.”</a:t>
            </a:r>
            <a:r>
              <a:rPr lang="en-US" i="1" baseline="30000" dirty="0"/>
              <a:t> 27</a:t>
            </a:r>
            <a:r>
              <a:rPr lang="en-US" i="1" dirty="0"/>
              <a:t> But Jesus took him by the hand and lifted him up, and he arose.”</a:t>
            </a:r>
            <a:endParaRPr lang="en-US" b="0" i="1" dirty="0">
              <a:solidFill>
                <a:srgbClr val="000000"/>
              </a:solidFill>
              <a:effectLst/>
              <a:latin typeface="Cambria, serif"/>
            </a:endParaRP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Cambria, serif"/>
              </a:rPr>
              <a:t>The father asked Jesus for help (Both with His son, and with His faith!)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Cambria, serif"/>
              </a:rPr>
              <a:t>We too must trust the help the Lord provides us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Cambria, serif"/>
              </a:rPr>
              <a:t>This includes the help of faithful brethren who love us and want only what is best for us – now and eternally. 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Cambria, serif"/>
              </a:rPr>
              <a:t>When we need spiritual help, let us put our faith in the Lord and the help He provides, which includes His word, prayer, and the encouragement of our brethren.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5F905D-943D-424B-A029-EDCB0F0F95B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8810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b="1" i="0" dirty="0">
                <a:solidFill>
                  <a:srgbClr val="000000"/>
                </a:solidFill>
                <a:effectLst/>
                <a:latin typeface="Cambria, serif"/>
              </a:rPr>
              <a:t>Conclusion: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Cambria, serif"/>
              </a:rPr>
              <a:t>In the prophet Isaiah’s day, the people had turned away from God’s help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Cambria, serif"/>
              </a:rPr>
              <a:t>(Isaiah 59:1-2), </a:t>
            </a:r>
            <a:r>
              <a:rPr lang="en-US" b="0" i="1" dirty="0">
                <a:solidFill>
                  <a:srgbClr val="000000"/>
                </a:solidFill>
                <a:effectLst/>
                <a:latin typeface="Cambria, serif"/>
              </a:rPr>
              <a:t>“</a:t>
            </a:r>
            <a:r>
              <a:rPr lang="en-US" i="1" dirty="0"/>
              <a:t>Behold, the Lord's hand is not shortened, that it cannot save; nor His ear heavy, that it cannot hear. </a:t>
            </a:r>
            <a:r>
              <a:rPr lang="en-US" i="1" baseline="30000" dirty="0"/>
              <a:t>2</a:t>
            </a:r>
            <a:r>
              <a:rPr lang="en-US" i="1" dirty="0"/>
              <a:t> But your iniquities have separated you from your God; and your sins have hidden His face from you, so that He will not hear.”</a:t>
            </a:r>
            <a:endParaRPr lang="en-US" b="0" i="1" dirty="0">
              <a:solidFill>
                <a:srgbClr val="000000"/>
              </a:solidFill>
              <a:effectLst/>
              <a:latin typeface="Cambria, serif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Cambria, serif"/>
              </a:rPr>
              <a:t>In Isaiah 41, God called upon them to come near to Him.  In effect, to repent and return to Him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Cambria, serif"/>
              </a:rPr>
              <a:t>If they would, this was His promise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Cambria, serif"/>
              </a:rPr>
              <a:t>(Isaiah 41:13-14), </a:t>
            </a:r>
            <a:r>
              <a:rPr lang="en-US" b="0" i="1" dirty="0">
                <a:solidFill>
                  <a:srgbClr val="000000"/>
                </a:solidFill>
                <a:effectLst/>
                <a:latin typeface="Cambria, serif"/>
              </a:rPr>
              <a:t>“</a:t>
            </a:r>
            <a:r>
              <a:rPr lang="en-US" i="1" dirty="0"/>
              <a:t>For I, the Lord your God, will hold your right hand, saying to you, ‘Fear not, I will help you.’ </a:t>
            </a:r>
            <a:r>
              <a:rPr lang="en-US" i="1" baseline="30000" dirty="0"/>
              <a:t>14</a:t>
            </a:r>
            <a:r>
              <a:rPr lang="en-US" i="1" dirty="0"/>
              <a:t> “Fear not, you worm Jacob, you men of Israel! I will help you,” says the Lord and your Redeemer, the Holy One of Israel.”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Just like them, if we need God’s help, all we must do is ask for it!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5F905D-943D-424B-A029-EDCB0F0F95B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7418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90AD1-22E4-4DF9-AC84-8DD373CCF1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065D2A-8648-4752-9AD1-DB3A917333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36D59B-CBA5-4E73-B2B1-449C3AD7A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5F55-F79B-4CA8-98F2-2C96924AC0FE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F8138-995F-4EE3-9E1F-D77F29742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5571D-97A3-43BD-BF9C-2321D6202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2704-B8CB-429E-B049-AC450DE36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382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E48EA-BFDC-4D36-B203-A1730A50A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767981-9F2F-4896-AF0C-4AC1C4AD59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49002D-25B9-481D-962F-E7FD6B260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5F55-F79B-4CA8-98F2-2C96924AC0FE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1E863-624E-4016-8659-E0312DBC3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0124B-3B7D-471A-A123-2B828ED10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2704-B8CB-429E-B049-AC450DE36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377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BD95FD-C165-4812-BE27-4DE5942561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7DDC50-85DF-4545-8CFD-779518D441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3A46E-AFB1-45FC-9A7F-6EA3BA559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5F55-F79B-4CA8-98F2-2C96924AC0FE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F65990-A7FF-47BE-AE61-D8F5E5919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0386A-99D2-4710-9689-1E7CF478C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2704-B8CB-429E-B049-AC450DE36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501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59F50-EF84-410B-9C48-6E00AF9CA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16436-3143-47A1-9BF3-B90C3AD72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BD813E-8CCB-4BCA-90E1-63E320EE5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5F55-F79B-4CA8-98F2-2C96924AC0FE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01D976-056B-4756-A7B9-AEB11A6D8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DAEC4-83A9-4331-844D-B9A9EA0BC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2704-B8CB-429E-B049-AC450DE36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681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D0555-5F11-4282-B000-B22B6C8D8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1D36B5-1247-46B6-81CF-0DD5B4C3AB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02049-B704-4522-AFCD-6B74C47D4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5F55-F79B-4CA8-98F2-2C96924AC0FE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AF14E4-642C-4A1B-8DF6-15AD32F1F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FC8F6E-02C7-4061-9F21-87B153C8E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2704-B8CB-429E-B049-AC450DE36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081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93FCC-531B-4B08-A1FA-DD015191B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24B14-600F-4D21-8D8C-6EF184C721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D95224-77DA-4404-980A-2929124958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71936-1D2E-47E9-B51D-EE7C51684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5F55-F79B-4CA8-98F2-2C96924AC0FE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67D8D9-9888-42B9-8874-84E2834F4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FEF42E-093E-430C-B635-ED815FFF7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2704-B8CB-429E-B049-AC450DE36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966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D8E02-314F-49CB-8E26-475439164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597A6-8331-4A83-A96A-983BC02E85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B9A98F-ABF0-4B64-9C00-C7177A92D9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C66868-9137-4322-B3C3-6BCEFCC2B6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642CE9-0E4C-4615-B04F-3FB6D95D34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C00757-2CC3-4086-B44C-969AF3AF5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5F55-F79B-4CA8-98F2-2C96924AC0FE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52DA6E-E324-44AA-9355-2CF0B1DB4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C6B1D1-DD56-44AA-8120-47D2B6DA9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2704-B8CB-429E-B049-AC450DE36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923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62009-EA86-46A6-81FA-B482986AE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1E582D-69DB-430C-8453-D5E214438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5F55-F79B-4CA8-98F2-2C96924AC0FE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D54405-1BFD-4F51-B612-E937866F2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C29624-7DBC-4DD7-A58F-217DA89C0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2704-B8CB-429E-B049-AC450DE36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2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87434D-DABE-4148-8761-7B441638D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5F55-F79B-4CA8-98F2-2C96924AC0FE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83A54F-B0CC-4E3A-B229-AF212ECEA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F3C23D-104A-480D-9204-F0956292B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2704-B8CB-429E-B049-AC450DE36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57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685F3-4D9A-4A9B-A92A-81C5CD9D4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B85D1-35DA-4C54-A5B6-9037B4536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7E6E19-E39B-4500-99F3-BF7AF2AE4D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874A23-6935-43EF-848D-6BCA09C13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5F55-F79B-4CA8-98F2-2C96924AC0FE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AE627F-9B4E-4B84-952E-CE7F3E201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000B57-4E7C-43DA-8298-1577B8CFB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2704-B8CB-429E-B049-AC450DE36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9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B39C1-85F6-45DE-94F3-E2B572F23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181C50-F503-479A-A588-D3D628B60F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847D4D-2B84-4E35-BF57-76FFE2C216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ABCD06-3A00-4DFF-A5BB-2A345DEA3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5F55-F79B-4CA8-98F2-2C96924AC0FE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526332-A071-4BC0-9178-3A45D92C4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D9EC1F-BFD7-45BA-AEC5-21C259FC3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2704-B8CB-429E-B049-AC450DE36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86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137A46-52FD-4148-9F23-8EA02BF89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8695D3-D100-40F3-BF86-5FF68FC331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1B7C5-51F5-45E4-85C3-F91B0BBABE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65F55-F79B-4CA8-98F2-2C96924AC0FE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51D86-7904-4894-8480-16F1C45489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0F8A93-481A-4A7B-98A4-16694A7B2A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F2704-B8CB-429E-B049-AC450DE36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59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62A1A-CF58-49E7-A85F-883D652239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11757" y="297450"/>
            <a:ext cx="6871252" cy="1584359"/>
          </a:xfrm>
        </p:spPr>
        <p:txBody>
          <a:bodyPr>
            <a:normAutofit/>
          </a:bodyPr>
          <a:lstStyle/>
          <a:p>
            <a:r>
              <a:rPr lang="en-US" sz="9600" dirty="0">
                <a:solidFill>
                  <a:schemeClr val="accent1">
                    <a:lumMod val="75000"/>
                  </a:schemeClr>
                </a:solidFill>
                <a:latin typeface="Chicle" panose="02000506000000020003" pitchFamily="2" charset="0"/>
              </a:rPr>
              <a:t>I Need Help!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526438-A38C-4B1F-9698-FFDE69DDFD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0903" y="1969604"/>
            <a:ext cx="10542106" cy="4359964"/>
          </a:xfrm>
        </p:spPr>
        <p:txBody>
          <a:bodyPr>
            <a:noAutofit/>
          </a:bodyPr>
          <a:lstStyle/>
          <a:p>
            <a:pPr algn="l"/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                                  “And a vision appeared to Paul</a:t>
            </a:r>
            <a:br>
              <a:rPr lang="en-US" sz="4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                              in the night. A man of Macedonia</a:t>
            </a:r>
            <a:br>
              <a:rPr lang="en-US" sz="4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                             stood and pleaded with him,</a:t>
            </a:r>
            <a:br>
              <a:rPr lang="en-US" sz="4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                           saying, 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“Come over to Macedonia and help us.”</a:t>
            </a:r>
            <a:r>
              <a:rPr lang="en-US" sz="4000" baseline="30000" dirty="0">
                <a:solidFill>
                  <a:schemeClr val="accent1">
                    <a:lumMod val="75000"/>
                  </a:schemeClr>
                </a:solidFill>
              </a:rPr>
              <a:t> 10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 Now after he had seen the vision, immediately we sought to go to Macedonia, concluding that the Lord had called us to preach the gospel to them” (Acts 16:9-10)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F69BAA10-40BA-4802-9E75-3A9780E9BD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83" y="-109330"/>
            <a:ext cx="4157869" cy="4157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70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62A1A-CF58-49E7-A85F-883D652239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8731" y="297450"/>
            <a:ext cx="10994278" cy="1137212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accent1">
                    <a:lumMod val="75000"/>
                  </a:schemeClr>
                </a:solidFill>
                <a:latin typeface="Chicle" panose="02000506000000020003" pitchFamily="2" charset="0"/>
              </a:rPr>
              <a:t>Three Barriers to Receiving God’s Help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526438-A38C-4B1F-9698-FFDE69DDFD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8991" y="1718441"/>
            <a:ext cx="10774018" cy="484210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Chicle" panose="02000506000000020003" pitchFamily="2" charset="0"/>
              </a:rPr>
              <a:t>Pride</a:t>
            </a:r>
          </a:p>
          <a:p>
            <a:pPr>
              <a:spcBef>
                <a:spcPts val="0"/>
              </a:spcBef>
            </a:pPr>
            <a:r>
              <a:rPr lang="en-US" sz="4400" dirty="0">
                <a:solidFill>
                  <a:schemeClr val="accent1">
                    <a:lumMod val="75000"/>
                  </a:schemeClr>
                </a:solidFill>
              </a:rPr>
              <a:t>Proverbs 16:18; 18:12; Acts 8:36-39</a:t>
            </a:r>
          </a:p>
          <a:p>
            <a:pPr>
              <a:spcBef>
                <a:spcPts val="0"/>
              </a:spcBef>
            </a:pPr>
            <a:endParaRPr lang="en-US" sz="18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Chicle" panose="02000506000000020003" pitchFamily="2" charset="0"/>
              </a:rPr>
              <a:t>Uncertainty</a:t>
            </a:r>
          </a:p>
          <a:p>
            <a:pPr>
              <a:spcBef>
                <a:spcPts val="0"/>
              </a:spcBef>
            </a:pPr>
            <a:r>
              <a:rPr lang="en-US" sz="4400" dirty="0">
                <a:solidFill>
                  <a:schemeClr val="accent1">
                    <a:lumMod val="75000"/>
                  </a:schemeClr>
                </a:solidFill>
              </a:rPr>
              <a:t>Galatians 6:1-2; 1 Corinthians 1:18; Jude 20-23</a:t>
            </a:r>
          </a:p>
          <a:p>
            <a:pPr>
              <a:spcBef>
                <a:spcPts val="0"/>
              </a:spcBef>
            </a:pPr>
            <a:endParaRPr lang="en-US" sz="18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Chicle" panose="02000506000000020003" pitchFamily="2" charset="0"/>
              </a:rPr>
              <a:t>A Lack of Faith</a:t>
            </a:r>
          </a:p>
          <a:p>
            <a:pPr>
              <a:spcBef>
                <a:spcPts val="0"/>
              </a:spcBef>
            </a:pPr>
            <a:r>
              <a:rPr lang="en-US" sz="4400" dirty="0">
                <a:solidFill>
                  <a:schemeClr val="accent1">
                    <a:lumMod val="75000"/>
                  </a:schemeClr>
                </a:solidFill>
              </a:rPr>
              <a:t>Mark 9:14-27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F69BAA10-40BA-4802-9E75-3A9780E9BD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43" y="2133836"/>
            <a:ext cx="1980963" cy="1980963"/>
          </a:xfrm>
          <a:prstGeom prst="rect">
            <a:avLst/>
          </a:prstGeom>
        </p:spPr>
      </p:pic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63C2EB16-BD15-45E6-915B-6866F34F66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982495" y="2133836"/>
            <a:ext cx="1980962" cy="1980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89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62A1A-CF58-49E7-A85F-883D652239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11757" y="528433"/>
            <a:ext cx="6871252" cy="1231805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chemeClr val="accent1">
                    <a:lumMod val="75000"/>
                  </a:schemeClr>
                </a:solidFill>
                <a:latin typeface="Chicle" panose="02000506000000020003" pitchFamily="2" charset="0"/>
              </a:rPr>
              <a:t>Conclusion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526438-A38C-4B1F-9698-FFDE69DDFD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0903" y="2171698"/>
            <a:ext cx="10542106" cy="4157869"/>
          </a:xfrm>
        </p:spPr>
        <p:txBody>
          <a:bodyPr>
            <a:noAutofit/>
          </a:bodyPr>
          <a:lstStyle/>
          <a:p>
            <a:pPr algn="l"/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                                  “For I, the Lord your God, will</a:t>
            </a:r>
            <a:br>
              <a:rPr lang="en-US" sz="4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                              hold your right hand, saying to</a:t>
            </a:r>
            <a:br>
              <a:rPr lang="en-US" sz="4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                            you, ‘Fear not, I will help you.’ </a:t>
            </a:r>
            <a:r>
              <a:rPr lang="en-US" sz="4000" baseline="30000" dirty="0">
                <a:solidFill>
                  <a:schemeClr val="accent1">
                    <a:lumMod val="75000"/>
                  </a:schemeClr>
                </a:solidFill>
              </a:rPr>
              <a:t>14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en-US" sz="4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                          “Fear not, you worm Jacob, you men of Israel! I will help you,” says the Lord and your Redeemer, the Holy One of Israel.”</a:t>
            </a:r>
          </a:p>
          <a:p>
            <a:pPr algn="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Isaiah 41:13-14</a:t>
            </a:r>
          </a:p>
          <a:p>
            <a:pPr algn="l"/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F69BAA10-40BA-4802-9E75-3A9780E9BD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83" y="-109330"/>
            <a:ext cx="4157869" cy="4157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407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2181</Words>
  <Application>Microsoft Office PowerPoint</Application>
  <PresentationFormat>Widescreen</PresentationFormat>
  <Paragraphs>84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Cambria, serif</vt:lpstr>
      <vt:lpstr>Chicle</vt:lpstr>
      <vt:lpstr>Office Theme</vt:lpstr>
      <vt:lpstr>I Need Help!</vt:lpstr>
      <vt:lpstr>Three Barriers to Receiving God’s Help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 Cox</dc:creator>
  <cp:lastModifiedBy>Stan Cox</cp:lastModifiedBy>
  <cp:revision>4</cp:revision>
  <dcterms:created xsi:type="dcterms:W3CDTF">2020-10-02T19:47:51Z</dcterms:created>
  <dcterms:modified xsi:type="dcterms:W3CDTF">2020-10-20T21:11:35Z</dcterms:modified>
</cp:coreProperties>
</file>